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0" r:id="rId2"/>
    <p:sldId id="284" r:id="rId3"/>
    <p:sldId id="283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81" r:id="rId12"/>
    <p:sldId id="276" r:id="rId13"/>
    <p:sldId id="277" r:id="rId14"/>
    <p:sldId id="278" r:id="rId15"/>
    <p:sldId id="282" r:id="rId16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18" autoAdjust="0"/>
    <p:restoredTop sz="94676" autoAdjust="0"/>
  </p:normalViewPr>
  <p:slideViewPr>
    <p:cSldViewPr>
      <p:cViewPr>
        <p:scale>
          <a:sx n="69" d="100"/>
          <a:sy n="69" d="100"/>
        </p:scale>
        <p:origin x="-2358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68765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56509.19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43918.285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40320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68765</c:v>
                </c:pt>
                <c:pt idx="1">
                  <c:v>56509.19</c:v>
                </c:pt>
                <c:pt idx="2">
                  <c:v>43918.285000000003</c:v>
                </c:pt>
                <c:pt idx="3">
                  <c:v>40320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416832"/>
        <c:axId val="71422720"/>
      </c:barChart>
      <c:catAx>
        <c:axId val="714168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1422720"/>
        <c:crosses val="autoZero"/>
        <c:auto val="1"/>
        <c:lblAlgn val="ctr"/>
        <c:lblOffset val="100"/>
        <c:noMultiLvlLbl val="0"/>
      </c:catAx>
      <c:valAx>
        <c:axId val="714227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1416832"/>
        <c:crosses val="autoZero"/>
        <c:crossBetween val="between"/>
        <c:majorUnit val="10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15353.24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14909.86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"ა" პრინციპით გამოთვლის შემთხვევაში</c:v>
                </c:pt>
                <c:pt idx="1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15353.24</c:v>
                </c:pt>
                <c:pt idx="1">
                  <c:v>14909.86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006080"/>
        <c:axId val="73122560"/>
      </c:barChart>
      <c:catAx>
        <c:axId val="730060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3122560"/>
        <c:crosses val="autoZero"/>
        <c:auto val="1"/>
        <c:lblAlgn val="ctr"/>
        <c:lblOffset val="100"/>
        <c:noMultiLvlLbl val="0"/>
      </c:catAx>
      <c:valAx>
        <c:axId val="731225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3006080"/>
        <c:crosses val="autoZero"/>
        <c:crossBetween val="between"/>
        <c:majorUnit val="1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1029380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768257,95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701404.15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662416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1029380</c:v>
                </c:pt>
                <c:pt idx="1">
                  <c:v>768257.95</c:v>
                </c:pt>
                <c:pt idx="2">
                  <c:v>701404.15</c:v>
                </c:pt>
                <c:pt idx="3">
                  <c:v>662416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355776"/>
        <c:axId val="71357568"/>
      </c:barChart>
      <c:catAx>
        <c:axId val="713557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1357568"/>
        <c:crosses val="autoZero"/>
        <c:auto val="1"/>
        <c:lblAlgn val="ctr"/>
        <c:lblOffset val="100"/>
        <c:noMultiLvlLbl val="0"/>
      </c:catAx>
      <c:valAx>
        <c:axId val="713575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1355776"/>
        <c:crosses val="autoZero"/>
        <c:crossBetween val="between"/>
        <c:majorUnit val="200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300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300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300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192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300</c:v>
                </c:pt>
                <c:pt idx="1">
                  <c:v>300</c:v>
                </c:pt>
                <c:pt idx="2">
                  <c:v>300</c:v>
                </c:pt>
                <c:pt idx="3">
                  <c:v>192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191936"/>
        <c:axId val="71226496"/>
      </c:barChart>
      <c:catAx>
        <c:axId val="711919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1226496"/>
        <c:crosses val="autoZero"/>
        <c:auto val="1"/>
        <c:lblAlgn val="ctr"/>
        <c:lblOffset val="100"/>
        <c:noMultiLvlLbl val="0"/>
      </c:catAx>
      <c:valAx>
        <c:axId val="712264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1191936"/>
        <c:crosses val="autoZero"/>
        <c:crossBetween val="between"/>
        <c:majorUnit val="25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3000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2645.305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2061.695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2344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3000</c:v>
                </c:pt>
                <c:pt idx="1">
                  <c:v>2645.3049999999998</c:v>
                </c:pt>
                <c:pt idx="2">
                  <c:v>2061.6950000000002</c:v>
                </c:pt>
                <c:pt idx="3">
                  <c:v>2344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290240"/>
        <c:axId val="71439488"/>
      </c:barChart>
      <c:catAx>
        <c:axId val="712902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1439488"/>
        <c:crosses val="autoZero"/>
        <c:auto val="1"/>
        <c:lblAlgn val="ctr"/>
        <c:lblOffset val="100"/>
        <c:noMultiLvlLbl val="0"/>
      </c:catAx>
      <c:valAx>
        <c:axId val="7143948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1290240"/>
        <c:crosses val="autoZero"/>
        <c:crossBetween val="between"/>
        <c:majorUnit val="1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1050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993.455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982.505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1050</c:v>
                </c:pt>
                <c:pt idx="1">
                  <c:v>993.45500000000004</c:v>
                </c:pt>
                <c:pt idx="2">
                  <c:v>982.505</c:v>
                </c:pt>
                <c:pt idx="3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479680"/>
        <c:axId val="71481216"/>
      </c:barChart>
      <c:catAx>
        <c:axId val="714796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1481216"/>
        <c:crosses val="autoZero"/>
        <c:auto val="1"/>
        <c:lblAlgn val="ctr"/>
        <c:lblOffset val="100"/>
        <c:noMultiLvlLbl val="0"/>
      </c:catAx>
      <c:valAx>
        <c:axId val="714812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1479680"/>
        <c:crosses val="autoZero"/>
        <c:crossBetween val="between"/>
        <c:majorUnit val="1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3000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3000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2530.5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1080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3000</c:v>
                </c:pt>
                <c:pt idx="1">
                  <c:v>3000</c:v>
                </c:pt>
                <c:pt idx="2">
                  <c:v>2530.5</c:v>
                </c:pt>
                <c:pt idx="3">
                  <c:v>1080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561600"/>
        <c:axId val="71563136"/>
      </c:barChart>
      <c:catAx>
        <c:axId val="715616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1563136"/>
        <c:crosses val="autoZero"/>
        <c:auto val="1"/>
        <c:lblAlgn val="ctr"/>
        <c:lblOffset val="100"/>
        <c:noMultiLvlLbl val="0"/>
      </c:catAx>
      <c:valAx>
        <c:axId val="7156313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1561600"/>
        <c:crosses val="autoZero"/>
        <c:crossBetween val="between"/>
        <c:majorUnit val="1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14357927481302"/>
          <c:y val="2.0554299714778932E-2"/>
          <c:w val="0.72696753183629792"/>
          <c:h val="0.67902366855407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კვოტა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5.6120653217889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Sheet1!$B$2:$B$7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4492.2</c:v>
                </c:pt>
                <c:pt idx="1">
                  <c:v>9134.2999999999993</c:v>
                </c:pt>
                <c:pt idx="2">
                  <c:v>1992.6</c:v>
                </c:pt>
                <c:pt idx="3">
                  <c:v>5979.5</c:v>
                </c:pt>
                <c:pt idx="4">
                  <c:v>795.9</c:v>
                </c:pt>
                <c:pt idx="5">
                  <c:v>170.4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Sheet1!$D$2:$D$7</c:f>
              <c:numCache>
                <c:formatCode>0</c:formatCode>
                <c:ptCount val="6"/>
                <c:pt idx="0" formatCode="0.0">
                  <c:v>9600</c:v>
                </c:pt>
                <c:pt idx="1">
                  <c:v>0</c:v>
                </c:pt>
                <c:pt idx="2" formatCode="0.0">
                  <c:v>9000</c:v>
                </c:pt>
                <c:pt idx="3">
                  <c:v>0</c:v>
                </c:pt>
                <c:pt idx="4" formatCode="0.0">
                  <c:v>4500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4.6296296296296346E-3"/>
                  <c:y val="-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Sheet1!$E$2:$E$7</c:f>
              <c:numCache>
                <c:formatCode>0.0</c:formatCode>
                <c:ptCount val="6"/>
                <c:pt idx="0">
                  <c:v>4957.8999999999996</c:v>
                </c:pt>
                <c:pt idx="1">
                  <c:v>7141.7</c:v>
                </c:pt>
                <c:pt idx="2">
                  <c:v>5013.1000000000004</c:v>
                </c:pt>
                <c:pt idx="3" formatCode="0.000">
                  <c:v>5183.6000000000004</c:v>
                </c:pt>
                <c:pt idx="4">
                  <c:v>5125.5</c:v>
                </c:pt>
                <c:pt idx="5">
                  <c:v>170.4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Sheet1!$F$2:$F$7</c:f>
              <c:numCache>
                <c:formatCode>0.0</c:formatCode>
                <c:ptCount val="6"/>
                <c:pt idx="0">
                  <c:v>9134.2999999999993</c:v>
                </c:pt>
                <c:pt idx="1">
                  <c:v>1992.6</c:v>
                </c:pt>
                <c:pt idx="2">
                  <c:v>5979.5</c:v>
                </c:pt>
                <c:pt idx="3">
                  <c:v>795.9</c:v>
                </c:pt>
                <c:pt idx="4">
                  <c:v>170.4</c:v>
                </c:pt>
                <c:pt idx="5" formatCode="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030272"/>
        <c:axId val="73036160"/>
      </c:barChart>
      <c:catAx>
        <c:axId val="7303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3036160"/>
        <c:crosses val="autoZero"/>
        <c:auto val="1"/>
        <c:lblAlgn val="ctr"/>
        <c:lblOffset val="100"/>
        <c:noMultiLvlLbl val="0"/>
      </c:catAx>
      <c:valAx>
        <c:axId val="7303616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7303027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14357927481302"/>
          <c:y val="2.0554299714778932E-2"/>
          <c:w val="0.72696753183629792"/>
          <c:h val="0.67902366855407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1.672679551419709E-2"/>
                </c:manualLayout>
              </c:layout>
              <c:spPr/>
              <c:txPr>
                <a:bodyPr rot="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57388.5</c:v>
                </c:pt>
                <c:pt idx="1">
                  <c:v>19921.5</c:v>
                </c:pt>
                <c:pt idx="2">
                  <c:v>15990</c:v>
                </c:pt>
                <c:pt idx="3">
                  <c:v>22177.25</c:v>
                </c:pt>
                <c:pt idx="4">
                  <c:v>16721.099999999999</c:v>
                </c:pt>
                <c:pt idx="5">
                  <c:v>20038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10700</c:v>
                </c:pt>
                <c:pt idx="1">
                  <c:v>20902.5</c:v>
                </c:pt>
                <c:pt idx="2">
                  <c:v>28000</c:v>
                </c:pt>
                <c:pt idx="3">
                  <c:v>13700</c:v>
                </c:pt>
                <c:pt idx="4">
                  <c:v>21200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 rot="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48167</c:v>
                </c:pt>
                <c:pt idx="1">
                  <c:v>24834</c:v>
                </c:pt>
                <c:pt idx="2">
                  <c:v>21812.75</c:v>
                </c:pt>
                <c:pt idx="3">
                  <c:v>19156.150000000001</c:v>
                </c:pt>
                <c:pt idx="4">
                  <c:v>17883.099999999999</c:v>
                </c:pt>
                <c:pt idx="5">
                  <c:v>4167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29629629629632E-3"/>
                  <c:y val="-3.9284457252522831E-2"/>
                </c:manualLayout>
              </c:layout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19921.5</c:v>
                </c:pt>
                <c:pt idx="1">
                  <c:v>15990</c:v>
                </c:pt>
                <c:pt idx="2">
                  <c:v>22177.25</c:v>
                </c:pt>
                <c:pt idx="3">
                  <c:v>16721.099999999999</c:v>
                </c:pt>
                <c:pt idx="4">
                  <c:v>20038</c:v>
                </c:pt>
                <c:pt idx="5">
                  <c:v>15871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805376"/>
        <c:axId val="72831744"/>
      </c:barChart>
      <c:catAx>
        <c:axId val="72805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2831744"/>
        <c:crosses val="autoZero"/>
        <c:auto val="1"/>
        <c:lblAlgn val="ctr"/>
        <c:lblOffset val="100"/>
        <c:noMultiLvlLbl val="0"/>
      </c:catAx>
      <c:valAx>
        <c:axId val="7283174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7280537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14357927481302"/>
          <c:y val="2.0554299714778932E-2"/>
          <c:w val="0.72696753183629792"/>
          <c:h val="0.67902366855407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9285714285714211E-3"/>
                  <c:y val="-1.3696492483894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Sheet1!$B$2:$B$7</c:f>
              <c:numCache>
                <c:formatCode>0.00</c:formatCode>
                <c:ptCount val="6"/>
                <c:pt idx="0">
                  <c:v>7736.16</c:v>
                </c:pt>
                <c:pt idx="1">
                  <c:v>3955.7159999999999</c:v>
                </c:pt>
                <c:pt idx="2">
                  <c:v>3566.66</c:v>
                </c:pt>
                <c:pt idx="3">
                  <c:v>6389.1080000000002</c:v>
                </c:pt>
                <c:pt idx="4">
                  <c:v>9938.2540000000008</c:v>
                </c:pt>
                <c:pt idx="5">
                  <c:v>9709.8080000000009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2.9761904761904708E-2"/>
                  <c:y val="3.2679738562091431E-3"/>
                </c:manualLayout>
              </c:layout>
              <c:spPr/>
              <c:txPr>
                <a:bodyPr rot="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Sheet1!$C$2:$C$7</c:f>
              <c:numCache>
                <c:formatCode>0.00</c:formatCode>
                <c:ptCount val="6"/>
                <c:pt idx="0">
                  <c:v>11859.706</c:v>
                </c:pt>
                <c:pt idx="1">
                  <c:v>17275.312000000002</c:v>
                </c:pt>
                <c:pt idx="2">
                  <c:v>21540.268</c:v>
                </c:pt>
                <c:pt idx="3">
                  <c:v>16690.312000000002</c:v>
                </c:pt>
                <c:pt idx="4">
                  <c:v>16450.096000000001</c:v>
                </c:pt>
                <c:pt idx="5">
                  <c:v>5893.08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Sheet1!$D$2:$D$7</c:f>
              <c:numCache>
                <c:formatCode>0.00</c:formatCode>
                <c:ptCount val="6"/>
                <c:pt idx="0">
                  <c:v>15640.150000000001</c:v>
                </c:pt>
                <c:pt idx="1">
                  <c:v>17664.368000000002</c:v>
                </c:pt>
                <c:pt idx="2">
                  <c:v>18717.817999999999</c:v>
                </c:pt>
                <c:pt idx="3">
                  <c:v>13141.166000000001</c:v>
                </c:pt>
                <c:pt idx="4">
                  <c:v>16678.542000000001</c:v>
                </c:pt>
                <c:pt idx="5">
                  <c:v>4580.9680000000008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4.629629629629632E-3"/>
                  <c:y val="-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Sheet1!$E$2:$E$7</c:f>
              <c:numCache>
                <c:formatCode>0.00</c:formatCode>
                <c:ptCount val="6"/>
                <c:pt idx="0">
                  <c:v>3955.7159999999999</c:v>
                </c:pt>
                <c:pt idx="1">
                  <c:v>3566.66</c:v>
                </c:pt>
                <c:pt idx="2">
                  <c:v>6389.11</c:v>
                </c:pt>
                <c:pt idx="3">
                  <c:v>9938.2540000000008</c:v>
                </c:pt>
                <c:pt idx="4">
                  <c:v>9709.8080000000009</c:v>
                </c:pt>
                <c:pt idx="5">
                  <c:v>11021.92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942336"/>
        <c:axId val="72943872"/>
      </c:barChart>
      <c:catAx>
        <c:axId val="72942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72943872"/>
        <c:crosses val="autoZero"/>
        <c:auto val="1"/>
        <c:lblAlgn val="ctr"/>
        <c:lblOffset val="100"/>
        <c:noMultiLvlLbl val="0"/>
      </c:catAx>
      <c:valAx>
        <c:axId val="72943872"/>
        <c:scaling>
          <c:orientation val="minMax"/>
        </c:scaling>
        <c:delete val="0"/>
        <c:axPos val="l"/>
        <c:majorGridlines/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729423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0.51887</cdr:x>
      <cdr:y>0.00284</cdr:y>
    </cdr:from>
    <cdr:to>
      <cdr:x>0.51887</cdr:x>
      <cdr:y>0.75472</cdr:y>
    </cdr:to>
    <cdr:cxnSp macro="">
      <cdr:nvCxnSpPr>
        <cdr:cNvPr id="2" name="Straight Connector 1"/>
        <cdr:cNvCxnSpPr/>
      </cdr:nvCxnSpPr>
      <cdr:spPr>
        <a:xfrm xmlns:a="http://schemas.openxmlformats.org/drawingml/2006/main">
          <a:off x="4191000" y="11484"/>
          <a:ext cx="0" cy="303651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FB1FC-BD8B-4EE3-9E21-C447AD5DDB0A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21188"/>
            <a:ext cx="5564188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2BA7B-0F68-4FAD-AFC5-2D417628E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77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a-GE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/>
              <a:t>ცალკეულ ნივთიერებებზე ფიქსირებული და შიდა კვოტების დადგენის მიზანშეწონილობის საკითხ</a:t>
            </a:r>
            <a:r>
              <a:rPr lang="ka-GE" sz="2400"/>
              <a:t>ი</a:t>
            </a:r>
            <a:r>
              <a:rPr lang="en-US" sz="2400"/>
              <a:t/>
            </a:r>
            <a:br>
              <a:rPr lang="en-US" sz="2400"/>
            </a:b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068372"/>
              </p:ext>
            </p:extLst>
          </p:nvPr>
        </p:nvGraphicFramePr>
        <p:xfrm>
          <a:off x="685800" y="2971800"/>
          <a:ext cx="7848601" cy="3240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677"/>
                <a:gridCol w="5247123"/>
                <a:gridCol w="2209801"/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№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დასახელება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თიორიდაზინი 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კლოფელინი (მხოლოდ თვალის წვეთები და ამპულები)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54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ნარკოტიკული საშუალებების შემცველი </a:t>
                      </a:r>
                      <a:r>
                        <a:rPr lang="en-US" sz="1400" smtClean="0">
                          <a:effectLst/>
                        </a:rPr>
                        <a:t>კომბ/პრეპარატები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პროპანიდიდი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ქლორპრომაზინი;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ტრიჰექსილფენიდილის ჰიდროქლორიდი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ბაკლოფენი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გაბაპენტინი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დექსტრომეტორფანის შემცველი </a:t>
                      </a:r>
                      <a:r>
                        <a:rPr lang="en-US" sz="1400" smtClean="0">
                          <a:effectLst/>
                        </a:rPr>
                        <a:t>კომბ/პრეპარატები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ზოპიკლონი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11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ზალეპლონი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12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ტროპიკამიდი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1284069"/>
            <a:ext cx="7162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kumimoji="0" lang="ka-GE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Sylfaen" pitchFamily="18" charset="0"/>
              </a:rPr>
              <a:t>საქართველოს შრომის, ჯანმრთელობისა და სოციალური დაცვის მინისტრის  2004 წლის 22 იანვრის №22/ნ ბრძანების დანართი 1 განსაზღვრულია  სპეციალურ კონტროლს დაქვემდებარებულ ფარმაცევტულ პროდუქტთან გათანაბრებული სამკურნალო საშუალებების ნუსხა:</a:t>
            </a:r>
            <a:endParaRPr kumimoji="0" lang="en-US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kumimoji="0" lang="en-US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936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524000"/>
            <a:ext cx="7696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r>
              <a:rPr lang="ka-GE" sz="1600" b="1" smtClean="0"/>
              <a:t>კლოფელინის </a:t>
            </a:r>
            <a:r>
              <a:rPr lang="ka-GE" sz="1600" b="1"/>
              <a:t>შემცველი თხევადი ფორმა</a:t>
            </a:r>
            <a:r>
              <a:rPr lang="ka-GE" sz="1600"/>
              <a:t> საქართველოს ფარმაცევტულ ბაზარზე დაშვებულია 1 დასახელების ფარმაცევტული პროდუქტის სახით, თუმცა მისი იმპორტი არ ხორციელდება; ინფორმაცია </a:t>
            </a:r>
            <a:r>
              <a:rPr lang="en-US" sz="1600"/>
              <a:t>ნივთიერების არალეგალურ არხებში გადინებ</a:t>
            </a:r>
            <a:r>
              <a:rPr lang="ka-GE" sz="1600"/>
              <a:t>ისა </a:t>
            </a:r>
            <a:r>
              <a:rPr lang="en-US" sz="1600"/>
              <a:t>და არასამედიცინო მიზნით გამოყენების თაობაზე </a:t>
            </a:r>
            <a:r>
              <a:rPr lang="ka-GE" sz="1600"/>
              <a:t>არ შემოსულა. </a:t>
            </a:r>
            <a:endParaRPr lang="en-US" sz="1600" smtClean="0"/>
          </a:p>
          <a:p>
            <a:pPr marL="342900" indent="-342900" algn="just">
              <a:buFont typeface="+mj-lt"/>
              <a:buAutoNum type="arabicParenR"/>
            </a:pPr>
            <a:endParaRPr lang="en-US" sz="1600"/>
          </a:p>
          <a:p>
            <a:pPr marL="342900" indent="-342900" algn="just">
              <a:buFont typeface="+mj-lt"/>
              <a:buAutoNum type="arabicParenR"/>
            </a:pPr>
            <a:r>
              <a:rPr lang="en-US" sz="1600" b="1" smtClean="0"/>
              <a:t>ნარკოტიკული </a:t>
            </a:r>
            <a:r>
              <a:rPr lang="en-US" sz="1600" b="1"/>
              <a:t>საშუალებების შემცველი კომბინირებული პრეპარატები</a:t>
            </a:r>
            <a:r>
              <a:rPr lang="ka-GE" sz="1600"/>
              <a:t> - საქართველოს ფარმაცევტულ ბაზარზე დაშვებულია 1 დასახელების ფარმაცევტული პროდუქტის სახით, თუმცა მისი იმპორტი არ ხორციელდება; ინფორმაცია </a:t>
            </a:r>
            <a:r>
              <a:rPr lang="en-US" sz="1600"/>
              <a:t>ნივთიერების არალეგალურ არხებში გადინებ</a:t>
            </a:r>
            <a:r>
              <a:rPr lang="ka-GE" sz="1600"/>
              <a:t>ისა </a:t>
            </a:r>
            <a:r>
              <a:rPr lang="en-US" sz="1600"/>
              <a:t>და არასამედიცინო მიზნით გამოყენების თაობაზე </a:t>
            </a:r>
            <a:r>
              <a:rPr lang="ka-GE" sz="1600"/>
              <a:t>არ შემოსულა. </a:t>
            </a:r>
            <a:endParaRPr lang="en-US" sz="1600" smtClean="0"/>
          </a:p>
          <a:p>
            <a:pPr marL="342900" indent="-342900" algn="just">
              <a:buFont typeface="+mj-lt"/>
              <a:buAutoNum type="arabicParenR"/>
            </a:pPr>
            <a:endParaRPr lang="en-US" sz="1600"/>
          </a:p>
          <a:p>
            <a:pPr marL="342900" indent="-342900" algn="just">
              <a:buFont typeface="+mj-lt"/>
              <a:buAutoNum type="arabicParenR"/>
            </a:pPr>
            <a:r>
              <a:rPr lang="en-US" sz="1600" b="1" smtClean="0"/>
              <a:t>პროპანიდიდი</a:t>
            </a:r>
            <a:r>
              <a:rPr lang="ka-GE" sz="1600" b="1"/>
              <a:t>ს</a:t>
            </a:r>
            <a:r>
              <a:rPr lang="ka-GE" sz="1600"/>
              <a:t> შემცველი ფარმაცევტული პროდუქტი საქართველოს ფარმაცევტულ ბაზარზე  დაშვებული არ არის; ინფორმაცია </a:t>
            </a:r>
            <a:r>
              <a:rPr lang="en-US" sz="1600"/>
              <a:t>ნივთიერების არალეგალურ არხებში გადინებ</a:t>
            </a:r>
            <a:r>
              <a:rPr lang="ka-GE" sz="1600"/>
              <a:t>ისა </a:t>
            </a:r>
            <a:r>
              <a:rPr lang="en-US" sz="1600"/>
              <a:t>და არასამედიცინო მიზნით გამოყენების თაობაზე </a:t>
            </a:r>
            <a:r>
              <a:rPr lang="ka-GE" sz="1600"/>
              <a:t>არ შემოსულა. </a:t>
            </a:r>
            <a:endParaRPr lang="en-US" sz="1600" smtClean="0"/>
          </a:p>
          <a:p>
            <a:pPr marL="342900" indent="-342900" algn="just">
              <a:buFont typeface="+mj-lt"/>
              <a:buAutoNum type="arabicParenR"/>
            </a:pPr>
            <a:endParaRPr lang="en-US" sz="1600"/>
          </a:p>
          <a:p>
            <a:pPr marL="342900" indent="-342900">
              <a:buFont typeface="+mj-lt"/>
              <a:buAutoNum type="arabicParenR" startAt="6"/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41915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52400"/>
            <a:ext cx="80772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endParaRPr lang="en-US" sz="1200"/>
          </a:p>
          <a:p>
            <a:pPr marL="342900" indent="-342900" algn="just">
              <a:buFont typeface="+mj-lt"/>
              <a:buAutoNum type="arabicParenR" startAt="4"/>
            </a:pPr>
            <a:r>
              <a:rPr lang="ka-GE" sz="1400" b="1" smtClean="0"/>
              <a:t>თიორიდაზინის</a:t>
            </a:r>
            <a:r>
              <a:rPr lang="ka-GE" sz="1400" smtClean="0"/>
              <a:t> </a:t>
            </a:r>
            <a:r>
              <a:rPr lang="ka-GE" sz="1400"/>
              <a:t>ძირითადი მომხმარებელია სპეციალიზირებული დაწესებულებები, ნივთიერების არალეგალურ </a:t>
            </a:r>
            <a:r>
              <a:rPr lang="en-US" sz="1400"/>
              <a:t>არხებში გადინებ</a:t>
            </a:r>
            <a:r>
              <a:rPr lang="ka-GE" sz="1400"/>
              <a:t>ი</a:t>
            </a:r>
            <a:r>
              <a:rPr lang="en-US" sz="1400"/>
              <a:t>ს</a:t>
            </a:r>
            <a:r>
              <a:rPr lang="ka-GE" sz="1400"/>
              <a:t> ფაქტები არ ფიქსირდება; ფსიქიკური ჯანმრთელობის და ნარკომანიის პრევენციის ცენტრის ინფორმაციით (წერილი </a:t>
            </a:r>
            <a:r>
              <a:rPr lang="en-US" sz="1400" smtClean="0"/>
              <a:t>N</a:t>
            </a:r>
            <a:r>
              <a:rPr lang="ka-GE" sz="1400" smtClean="0"/>
              <a:t> </a:t>
            </a:r>
            <a:r>
              <a:rPr lang="ka-GE" sz="1400"/>
              <a:t>35840; 15/03/2019), სააფთიაქო ნარკომანიის გავრცელების მიმართულებით, თიორიდაზინის მოხმარების დამოუკიდებელი შემთხვევები თითქმის არ ფიქსირდება</a:t>
            </a:r>
            <a:r>
              <a:rPr lang="ka-GE" sz="1400" smtClean="0"/>
              <a:t>;</a:t>
            </a:r>
            <a:endParaRPr lang="en-US" sz="1400" smtClean="0"/>
          </a:p>
          <a:p>
            <a:pPr algn="just"/>
            <a:r>
              <a:rPr lang="ka-GE" sz="500"/>
              <a:t> </a:t>
            </a:r>
            <a:r>
              <a:rPr lang="ka-GE" sz="500" smtClean="0"/>
              <a:t>       </a:t>
            </a:r>
          </a:p>
          <a:p>
            <a:pPr algn="just"/>
            <a:r>
              <a:rPr lang="ka-GE" sz="1400" i="1" smtClean="0"/>
              <a:t>დამატებითი ინფორმაცია</a:t>
            </a:r>
            <a:r>
              <a:rPr lang="ka-GE" sz="1400" smtClean="0"/>
              <a:t>:  </a:t>
            </a:r>
            <a:r>
              <a:rPr lang="ka-GE" sz="1400"/>
              <a:t> </a:t>
            </a:r>
            <a:endParaRPr lang="ka-GE" sz="1400" smtClean="0"/>
          </a:p>
          <a:p>
            <a:pPr algn="just"/>
            <a:endParaRPr lang="en-US" sz="500"/>
          </a:p>
          <a:p>
            <a:pPr algn="just"/>
            <a:r>
              <a:rPr lang="ka-GE" sz="1400"/>
              <a:t> </a:t>
            </a:r>
            <a:r>
              <a:rPr lang="ka-GE" sz="1400" smtClean="0"/>
              <a:t>       ა</a:t>
            </a:r>
            <a:r>
              <a:rPr lang="ka-GE" sz="1400"/>
              <a:t>) </a:t>
            </a:r>
            <a:r>
              <a:rPr lang="ka-GE" sz="1400" b="1"/>
              <a:t>თიორიდაზინი</a:t>
            </a:r>
            <a:r>
              <a:rPr lang="ka-GE" sz="1400"/>
              <a:t>ს იმპორტი საქართველოში ხორციელდება 2 წელიწადში ერთხელ </a:t>
            </a:r>
            <a:endParaRPr lang="en-US" sz="1400" smtClean="0"/>
          </a:p>
          <a:p>
            <a:pPr algn="just"/>
            <a:r>
              <a:rPr lang="en-US" sz="1400"/>
              <a:t> </a:t>
            </a:r>
            <a:r>
              <a:rPr lang="en-US" sz="1400" smtClean="0"/>
              <a:t>          </a:t>
            </a:r>
            <a:r>
              <a:rPr lang="ka-GE" sz="1400" smtClean="0"/>
              <a:t>(</a:t>
            </a:r>
            <a:r>
              <a:rPr lang="ka-GE" sz="1400"/>
              <a:t>1 </a:t>
            </a:r>
            <a:r>
              <a:rPr lang="ka-GE" sz="1400" smtClean="0"/>
              <a:t> იმპორტიორი</a:t>
            </a:r>
            <a:r>
              <a:rPr lang="ka-GE" sz="1400"/>
              <a:t>);  </a:t>
            </a:r>
            <a:endParaRPr lang="en-US" sz="1400"/>
          </a:p>
          <a:p>
            <a:pPr algn="just"/>
            <a:r>
              <a:rPr lang="ka-GE" sz="1400" smtClean="0"/>
              <a:t>        ბ</a:t>
            </a:r>
            <a:r>
              <a:rPr lang="ka-GE" sz="1400"/>
              <a:t>) საქართველოში რეგისტრირებულია მხოლოდ ერთი დასახელება;</a:t>
            </a:r>
            <a:endParaRPr lang="en-US" sz="1400"/>
          </a:p>
          <a:p>
            <a:pPr algn="just"/>
            <a:r>
              <a:rPr lang="ka-GE" sz="1400" smtClean="0"/>
              <a:t>        გ</a:t>
            </a:r>
            <a:r>
              <a:rPr lang="ka-GE" sz="1400"/>
              <a:t>) მიუხედავად იმისა, რომ პრეპარატი მნიშვნელოვანია ფსიქიატრიულ პრაქტიკაში, არსებობს </a:t>
            </a:r>
            <a:r>
              <a:rPr lang="ka-GE" sz="1400" smtClean="0"/>
              <a:t> </a:t>
            </a:r>
          </a:p>
          <a:p>
            <a:pPr algn="just"/>
            <a:r>
              <a:rPr lang="ka-GE" sz="1400"/>
              <a:t> </a:t>
            </a:r>
            <a:r>
              <a:rPr lang="ka-GE" sz="1400" smtClean="0"/>
              <a:t>            პრეპარატით </a:t>
            </a:r>
            <a:r>
              <a:rPr lang="en-US" sz="1400" smtClean="0"/>
              <a:t> </a:t>
            </a:r>
            <a:r>
              <a:rPr lang="ka-GE" sz="1400" smtClean="0"/>
              <a:t> </a:t>
            </a:r>
            <a:r>
              <a:rPr lang="en-US" sz="1400" smtClean="0"/>
              <a:t>  </a:t>
            </a:r>
            <a:r>
              <a:rPr lang="ka-GE" sz="1400" smtClean="0"/>
              <a:t>მომარაგების </a:t>
            </a:r>
            <a:r>
              <a:rPr lang="en-US" sz="1400" smtClean="0"/>
              <a:t>   </a:t>
            </a:r>
            <a:r>
              <a:rPr lang="ka-GE" sz="1400" smtClean="0"/>
              <a:t>შეფერხების </a:t>
            </a:r>
            <a:r>
              <a:rPr lang="en-US" sz="1400" smtClean="0"/>
              <a:t>   </a:t>
            </a:r>
            <a:r>
              <a:rPr lang="ka-GE" sz="1400" smtClean="0"/>
              <a:t>რისკი,</a:t>
            </a:r>
            <a:r>
              <a:rPr lang="en-US" sz="1400" smtClean="0"/>
              <a:t> </a:t>
            </a:r>
            <a:r>
              <a:rPr lang="ka-GE" sz="1400" smtClean="0"/>
              <a:t> </a:t>
            </a:r>
            <a:r>
              <a:rPr lang="en-US" sz="1400" smtClean="0"/>
              <a:t> </a:t>
            </a:r>
            <a:r>
              <a:rPr lang="ka-GE" sz="1400" smtClean="0"/>
              <a:t>ვინაიდან </a:t>
            </a:r>
            <a:r>
              <a:rPr lang="en-US" sz="1400" smtClean="0"/>
              <a:t>   </a:t>
            </a:r>
            <a:r>
              <a:rPr lang="ka-GE" sz="1400" smtClean="0"/>
              <a:t>მწარმოებელს </a:t>
            </a:r>
            <a:r>
              <a:rPr lang="en-US" sz="1400" smtClean="0"/>
              <a:t>   </a:t>
            </a:r>
            <a:r>
              <a:rPr lang="ka-GE" sz="1400" smtClean="0"/>
              <a:t>არ </a:t>
            </a:r>
            <a:r>
              <a:rPr lang="en-US" sz="1400" smtClean="0"/>
              <a:t>   </a:t>
            </a:r>
            <a:r>
              <a:rPr lang="ka-GE" sz="1400" smtClean="0"/>
              <a:t>აწყობს </a:t>
            </a:r>
          </a:p>
          <a:p>
            <a:pPr algn="just"/>
            <a:r>
              <a:rPr lang="ka-GE" sz="1400" smtClean="0"/>
              <a:t>             ქვეყნისათვის </a:t>
            </a:r>
            <a:r>
              <a:rPr lang="en-US" sz="1400" smtClean="0"/>
              <a:t> </a:t>
            </a:r>
            <a:r>
              <a:rPr lang="ka-GE" sz="1400" smtClean="0"/>
              <a:t>საჭირო </a:t>
            </a:r>
            <a:r>
              <a:rPr lang="en-US" sz="1400" smtClean="0"/>
              <a:t>  </a:t>
            </a:r>
            <a:r>
              <a:rPr lang="ka-GE" sz="1400" smtClean="0"/>
              <a:t>რაოდენობის  მოწოდება, </a:t>
            </a:r>
            <a:r>
              <a:rPr lang="en-US" sz="1400" smtClean="0"/>
              <a:t> </a:t>
            </a:r>
            <a:r>
              <a:rPr lang="ka-GE" sz="1400" smtClean="0"/>
              <a:t>რადგანაც </a:t>
            </a:r>
            <a:r>
              <a:rPr lang="en-US" sz="1400" smtClean="0"/>
              <a:t> </a:t>
            </a:r>
            <a:r>
              <a:rPr lang="ka-GE" sz="1400" smtClean="0"/>
              <a:t>ეს მოცულობა </a:t>
            </a:r>
            <a:r>
              <a:rPr lang="en-US" sz="1400" smtClean="0"/>
              <a:t> </a:t>
            </a:r>
            <a:r>
              <a:rPr lang="ka-GE" sz="1400" smtClean="0"/>
              <a:t>ძალიან </a:t>
            </a:r>
            <a:r>
              <a:rPr lang="en-US" sz="1400" smtClean="0"/>
              <a:t> </a:t>
            </a:r>
            <a:r>
              <a:rPr lang="ka-GE" sz="1400" smtClean="0"/>
              <a:t>მცირეა; </a:t>
            </a:r>
            <a:endParaRPr lang="en-US" sz="1400" smtClean="0"/>
          </a:p>
          <a:p>
            <a:pPr algn="just"/>
            <a:r>
              <a:rPr lang="ka-GE" sz="1400" smtClean="0"/>
              <a:t>       დ</a:t>
            </a:r>
            <a:r>
              <a:rPr lang="ka-GE" sz="1400"/>
              <a:t>) თიორიდაზინის </a:t>
            </a:r>
            <a:r>
              <a:rPr lang="en-US" sz="1400" smtClean="0"/>
              <a:t>  </a:t>
            </a:r>
            <a:r>
              <a:rPr lang="ka-GE" sz="1400" smtClean="0"/>
              <a:t>მიწოდების </a:t>
            </a:r>
            <a:r>
              <a:rPr lang="en-US" sz="1400" smtClean="0"/>
              <a:t>  </a:t>
            </a:r>
            <a:r>
              <a:rPr lang="ka-GE" sz="1400" smtClean="0"/>
              <a:t>შეწყვეტამ </a:t>
            </a:r>
            <a:r>
              <a:rPr lang="en-US" sz="1400" smtClean="0"/>
              <a:t>  </a:t>
            </a:r>
            <a:r>
              <a:rPr lang="ka-GE" sz="1400" smtClean="0"/>
              <a:t>ფინეთში </a:t>
            </a:r>
            <a:r>
              <a:rPr lang="en-US" sz="1400" smtClean="0"/>
              <a:t>  </a:t>
            </a:r>
            <a:r>
              <a:rPr lang="ka-GE" sz="1400" smtClean="0"/>
              <a:t>2005-2006 </a:t>
            </a:r>
            <a:r>
              <a:rPr lang="en-US" sz="1400" smtClean="0"/>
              <a:t>  </a:t>
            </a:r>
            <a:r>
              <a:rPr lang="ka-GE" sz="1400" smtClean="0"/>
              <a:t>წლებში </a:t>
            </a:r>
            <a:r>
              <a:rPr lang="en-US" sz="1400" smtClean="0"/>
              <a:t> </a:t>
            </a:r>
            <a:r>
              <a:rPr lang="ka-GE" sz="1400" smtClean="0"/>
              <a:t>ორჯერ </a:t>
            </a:r>
            <a:r>
              <a:rPr lang="en-US" sz="1400" smtClean="0"/>
              <a:t> </a:t>
            </a:r>
            <a:r>
              <a:rPr lang="ka-GE" sz="1400" smtClean="0"/>
              <a:t>გაზარდა </a:t>
            </a:r>
          </a:p>
          <a:p>
            <a:pPr algn="just"/>
            <a:r>
              <a:rPr lang="ka-GE" sz="1400"/>
              <a:t> </a:t>
            </a:r>
            <a:r>
              <a:rPr lang="ka-GE" sz="1400" smtClean="0"/>
              <a:t>            პაციენტების  მდგომარეობის </a:t>
            </a:r>
            <a:r>
              <a:rPr lang="en-US" sz="1400" smtClean="0"/>
              <a:t> </a:t>
            </a:r>
            <a:r>
              <a:rPr lang="ka-GE" sz="1400" smtClean="0"/>
              <a:t>დამძიმების </a:t>
            </a:r>
            <a:r>
              <a:rPr lang="en-US" sz="1400" smtClean="0"/>
              <a:t> </a:t>
            </a:r>
            <a:r>
              <a:rPr lang="ka-GE" sz="1400" smtClean="0"/>
              <a:t>გამო </a:t>
            </a:r>
            <a:r>
              <a:rPr lang="en-US" sz="1400" smtClean="0"/>
              <a:t> </a:t>
            </a:r>
            <a:r>
              <a:rPr lang="ka-GE" sz="1400" smtClean="0"/>
              <a:t>სტაციონარში</a:t>
            </a:r>
            <a:r>
              <a:rPr lang="en-US" sz="1400" smtClean="0"/>
              <a:t> </a:t>
            </a:r>
            <a:r>
              <a:rPr lang="ka-GE" sz="1400" smtClean="0"/>
              <a:t> </a:t>
            </a:r>
            <a:r>
              <a:rPr lang="ka-GE" sz="1400"/>
              <a:t>მოხვედრის </a:t>
            </a:r>
            <a:r>
              <a:rPr lang="en-US" sz="1400" smtClean="0"/>
              <a:t> </a:t>
            </a:r>
            <a:r>
              <a:rPr lang="ka-GE" sz="1400" smtClean="0"/>
              <a:t>ფაქტები</a:t>
            </a:r>
            <a:r>
              <a:rPr lang="ka-GE" sz="1400"/>
              <a:t>. </a:t>
            </a:r>
            <a:endParaRPr lang="en-US" sz="1400"/>
          </a:p>
          <a:p>
            <a:pPr algn="just"/>
            <a:endParaRPr lang="en-US" sz="1400"/>
          </a:p>
          <a:p>
            <a:pPr marL="228600" indent="-228600" algn="just">
              <a:buAutoNum type="arabicParenR" startAt="5"/>
            </a:pPr>
            <a:r>
              <a:rPr lang="en-US" sz="1400" b="1" smtClean="0"/>
              <a:t>ქლორპრომაზინი</a:t>
            </a:r>
            <a:r>
              <a:rPr lang="ka-GE" sz="1400" b="1"/>
              <a:t>ს </a:t>
            </a:r>
            <a:r>
              <a:rPr lang="ka-GE" sz="1400"/>
              <a:t> ქლორპრომაზინის ძირითადი მომხმარებელია სპეციალიზირებული დაწესებულებები; საცალო </a:t>
            </a:r>
            <a:r>
              <a:rPr lang="ka-GE" sz="1400" smtClean="0"/>
              <a:t>ქსელში </a:t>
            </a:r>
            <a:r>
              <a:rPr lang="ka-GE" sz="1400"/>
              <a:t>ხვდება მხოლოდ 2-3%;  2018 წელს დაფიქსირებულია უკანონ ბრუნვაში მოხვედრის ფაქტები, საერთო ჯამში </a:t>
            </a:r>
            <a:r>
              <a:rPr lang="ka-GE" sz="1400" smtClean="0"/>
              <a:t>ჩამორთმეულია </a:t>
            </a:r>
            <a:r>
              <a:rPr lang="ka-GE" sz="1400"/>
              <a:t>2018 წელს იმპორტირებული რაოდენობის 1,05%;  სააფთიაქო ნარკომანიის გავრცელების </a:t>
            </a:r>
            <a:r>
              <a:rPr lang="ka-GE" sz="1400" smtClean="0"/>
              <a:t>მიმართულებით</a:t>
            </a:r>
            <a:r>
              <a:rPr lang="ka-GE" sz="1400"/>
              <a:t>, </a:t>
            </a:r>
            <a:r>
              <a:rPr lang="en-US" sz="1400"/>
              <a:t>ქლორპრომაზინი</a:t>
            </a:r>
            <a:r>
              <a:rPr lang="ka-GE" sz="1400"/>
              <a:t>ს მოხმარების დამოუკიდებელი შემთხვევები თითქმის არ ფიქსირდება;</a:t>
            </a:r>
            <a:endParaRPr lang="en-US" sz="1400"/>
          </a:p>
          <a:p>
            <a:pPr algn="just"/>
            <a:endParaRPr lang="ka-GE" sz="1400"/>
          </a:p>
          <a:p>
            <a:pPr marL="228600" indent="-228600" algn="just">
              <a:buFont typeface="+mj-lt"/>
              <a:buAutoNum type="arabicParenR" startAt="6"/>
            </a:pPr>
            <a:r>
              <a:rPr lang="en-US" sz="1400" b="1" smtClean="0"/>
              <a:t>ტრიჰექსილფენიდილის </a:t>
            </a:r>
            <a:r>
              <a:rPr lang="en-US" sz="1400" b="1"/>
              <a:t>ჰიდროქლორიდი</a:t>
            </a:r>
            <a:r>
              <a:rPr lang="ka-GE" sz="1400" b="1"/>
              <a:t>ს (ციკლოდოლი) </a:t>
            </a:r>
            <a:r>
              <a:rPr lang="ka-GE" sz="1400" smtClean="0"/>
              <a:t>20% </a:t>
            </a:r>
            <a:r>
              <a:rPr lang="ka-GE" sz="1400"/>
              <a:t>ხმარდება სპეციალიზირებული დაწესებულებებს; საცალო ქსელში ხვდება ციკლოდოლის იმპორტირებული რაოდენობის  80%-დე;  2018 წელს დაფიქსირებულია უკანონ ბრუნვაში მოხვედრის ფაქტები, საერთო ჯამში ჩამორთმეულია 2018 წელს იმპორტირებული რაოდენობის 16%; საცალო ქსელში მოხვედრილი რაოდენობის თითქმის 20% გაედინება უკანონო ბრუნვაში. 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0823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9580" y="228600"/>
            <a:ext cx="8229600" cy="1295400"/>
          </a:xfrm>
        </p:spPr>
        <p:txBody>
          <a:bodyPr>
            <a:normAutofit/>
          </a:bodyPr>
          <a:lstStyle/>
          <a:p>
            <a:r>
              <a:rPr lang="ka-GE" sz="1400" b="1"/>
              <a:t>თიორიდაზინი</a:t>
            </a:r>
            <a:r>
              <a:rPr lang="en-US" sz="1400" b="1"/>
              <a:t/>
            </a:r>
            <a:br>
              <a:rPr lang="en-US" sz="1400" b="1"/>
            </a:br>
            <a:r>
              <a:rPr lang="en-US" sz="1400"/>
              <a:t/>
            </a:r>
            <a:br>
              <a:rPr lang="en-US" sz="1400"/>
            </a:br>
            <a:r>
              <a:rPr lang="ka-GE" sz="1400"/>
              <a:t>სტატისტიკური მონაცემები თიორიდაზინის (გრამებში) იმპორტის, მოხმარების და წლის ბოლოს არსებული ნაშთების  შესახებ </a:t>
            </a:r>
            <a:r>
              <a:rPr lang="en-US" sz="1400" smtClean="0"/>
              <a:t> </a:t>
            </a:r>
            <a:r>
              <a:rPr lang="en-US" sz="1400"/>
              <a:t/>
            </a:r>
            <a:br>
              <a:rPr lang="en-US" sz="1400"/>
            </a:br>
            <a:r>
              <a:rPr lang="en-US" sz="1400"/>
              <a:t>(</a:t>
            </a:r>
            <a:r>
              <a:rPr lang="ka-GE" sz="1400"/>
              <a:t>2014-201</a:t>
            </a:r>
            <a:r>
              <a:rPr lang="en-US" sz="1400"/>
              <a:t>8</a:t>
            </a:r>
            <a:r>
              <a:rPr lang="ka-GE" sz="1400"/>
              <a:t> წწ</a:t>
            </a:r>
            <a:r>
              <a:rPr lang="en-US" sz="1400" smtClean="0"/>
              <a:t>.</a:t>
            </a:r>
            <a:r>
              <a:rPr lang="ka-GE" sz="1400" smtClean="0"/>
              <a:t> და </a:t>
            </a:r>
            <a:r>
              <a:rPr lang="ka-GE" sz="1400"/>
              <a:t>2019 წლის </a:t>
            </a:r>
            <a:r>
              <a:rPr lang="en-US" sz="1400"/>
              <a:t>I</a:t>
            </a:r>
            <a:r>
              <a:rPr lang="ka-GE" sz="1400"/>
              <a:t> კვარტალი</a:t>
            </a:r>
            <a:r>
              <a:rPr lang="en-US" sz="1400"/>
              <a:t>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7577166"/>
              </p:ext>
            </p:extLst>
          </p:nvPr>
        </p:nvGraphicFramePr>
        <p:xfrm>
          <a:off x="228600" y="1524000"/>
          <a:ext cx="8534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9600" y="5813029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/>
              <a:t>თიორიდაზინის საშუალო წლიური  მოხმარება 5 წლის სტატისტიკური მონაცემებით დაახლოებით შეადგენს </a:t>
            </a:r>
            <a:r>
              <a:rPr lang="ka-GE" sz="1200" dirty="0" smtClean="0"/>
              <a:t>54</a:t>
            </a:r>
            <a:r>
              <a:rPr lang="en-US" sz="1200" dirty="0" smtClean="0"/>
              <a:t>84.36</a:t>
            </a:r>
            <a:r>
              <a:rPr lang="ka-GE" sz="1200" dirty="0" smtClean="0"/>
              <a:t> გრამს.</a:t>
            </a:r>
            <a:endParaRPr lang="en-US" sz="1200" dirty="0"/>
          </a:p>
          <a:p>
            <a:r>
              <a:rPr lang="ka-GE" sz="1200" dirty="0" smtClean="0"/>
              <a:t>თიორიდაზინის </a:t>
            </a:r>
            <a:r>
              <a:rPr lang="ka-GE" sz="1200" dirty="0"/>
              <a:t>იმპორტს საქართველოში ახორციელებს მხოლოდ შპს „ბარდი</a:t>
            </a:r>
            <a:r>
              <a:rPr lang="ka-GE" sz="1200"/>
              <a:t>“. </a:t>
            </a:r>
            <a:endParaRPr lang="en-US" sz="1200" smtClean="0"/>
          </a:p>
          <a:p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4882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1400" b="1" smtClean="0"/>
              <a:t>ქლორპრომაზინი</a:t>
            </a:r>
            <a:r>
              <a:rPr lang="ka-GE" sz="1400" b="1" smtClean="0"/>
              <a:t/>
            </a:r>
            <a:br>
              <a:rPr lang="ka-GE" sz="1400" b="1" smtClean="0"/>
            </a:br>
            <a:r>
              <a:rPr lang="en-US" sz="1400"/>
              <a:t/>
            </a:r>
            <a:br>
              <a:rPr lang="en-US" sz="1400"/>
            </a:br>
            <a:r>
              <a:rPr lang="ka-GE" sz="1400"/>
              <a:t> </a:t>
            </a:r>
            <a:r>
              <a:rPr lang="ka-GE" sz="1400" smtClean="0"/>
              <a:t>სტატისტიკური </a:t>
            </a:r>
            <a:r>
              <a:rPr lang="ka-GE" sz="1400"/>
              <a:t>მონაცემები ქლორპრომაზინის (გრამებში) იმპორტის, მოხმარების და წლის ბოლოს არსებული </a:t>
            </a:r>
            <a:r>
              <a:rPr lang="ka-GE" sz="1400" smtClean="0"/>
              <a:t>ნაშთების</a:t>
            </a:r>
            <a:r>
              <a:rPr lang="en-US" sz="1400" smtClean="0"/>
              <a:t> </a:t>
            </a:r>
            <a:r>
              <a:rPr lang="ka-GE" sz="1400" smtClean="0"/>
              <a:t>შესახებ </a:t>
            </a:r>
            <a:r>
              <a:rPr lang="en-US" sz="1400"/>
              <a:t/>
            </a:r>
            <a:br>
              <a:rPr lang="en-US" sz="1400"/>
            </a:br>
            <a:r>
              <a:rPr lang="en-US" sz="1400"/>
              <a:t>(</a:t>
            </a:r>
            <a:r>
              <a:rPr lang="ka-GE" sz="1400"/>
              <a:t>2014-201</a:t>
            </a:r>
            <a:r>
              <a:rPr lang="en-US" sz="1400"/>
              <a:t>8</a:t>
            </a:r>
            <a:r>
              <a:rPr lang="ka-GE" sz="1400"/>
              <a:t> წწ</a:t>
            </a:r>
            <a:r>
              <a:rPr lang="en-US" sz="1400" smtClean="0"/>
              <a:t>.</a:t>
            </a:r>
            <a:r>
              <a:rPr lang="ka-GE" sz="1400" smtClean="0"/>
              <a:t>და </a:t>
            </a:r>
            <a:r>
              <a:rPr lang="ka-GE" sz="1400"/>
              <a:t>2019 წლის </a:t>
            </a:r>
            <a:r>
              <a:rPr lang="en-US" sz="1400"/>
              <a:t>I</a:t>
            </a:r>
            <a:r>
              <a:rPr lang="ka-GE" sz="1400"/>
              <a:t> კვარტალი</a:t>
            </a:r>
            <a:r>
              <a:rPr lang="en-US" sz="1400"/>
              <a:t>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767261"/>
              </p:ext>
            </p:extLst>
          </p:nvPr>
        </p:nvGraphicFramePr>
        <p:xfrm>
          <a:off x="228600" y="1447800"/>
          <a:ext cx="8534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9600" y="59436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/>
              <a:t>ქლორპრომაზინის საშუალო წლიური მოხმარება 5 წლის სტატისტიკური მონაცემებით დაახლოებით შეადგენს </a:t>
            </a:r>
            <a:r>
              <a:rPr lang="en-US" sz="1200" dirty="0" smtClean="0"/>
              <a:t>26370.6</a:t>
            </a:r>
            <a:r>
              <a:rPr lang="ka-GE" sz="1200" dirty="0" smtClean="0"/>
              <a:t> </a:t>
            </a:r>
            <a:r>
              <a:rPr lang="ka-GE" sz="1200"/>
              <a:t>გრამს</a:t>
            </a:r>
            <a:r>
              <a:rPr lang="ka-GE" sz="1200" smtClean="0"/>
              <a:t>.</a:t>
            </a:r>
            <a:endParaRPr lang="en-US" sz="1200" smtClean="0"/>
          </a:p>
          <a:p>
            <a:endParaRPr lang="en-US" sz="1200" dirty="0"/>
          </a:p>
          <a:p>
            <a:r>
              <a:rPr lang="ka-GE" sz="1200" dirty="0"/>
              <a:t> 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0907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371600"/>
          </a:xfrm>
        </p:spPr>
        <p:txBody>
          <a:bodyPr>
            <a:noAutofit/>
          </a:bodyPr>
          <a:lstStyle/>
          <a:p>
            <a:r>
              <a:rPr lang="en-US" sz="1400"/>
              <a:t>ტრიჰექსილფენიდილის ჰიდროქლორიდი</a:t>
            </a:r>
            <a:r>
              <a:rPr lang="ka-GE" sz="1400"/>
              <a:t> (</a:t>
            </a:r>
            <a:r>
              <a:rPr lang="ka-GE" sz="1400" b="1"/>
              <a:t>ციკლოდოლი</a:t>
            </a:r>
            <a:r>
              <a:rPr lang="ka-GE" sz="1400" smtClean="0"/>
              <a:t>)</a:t>
            </a:r>
            <a:br>
              <a:rPr lang="ka-GE" sz="1400" smtClean="0"/>
            </a:br>
            <a:r>
              <a:rPr lang="en-US" sz="1400" smtClean="0"/>
              <a:t/>
            </a:r>
            <a:br>
              <a:rPr lang="en-US" sz="1400" smtClean="0"/>
            </a:br>
            <a:r>
              <a:rPr lang="ka-GE" sz="1400"/>
              <a:t> </a:t>
            </a:r>
            <a:r>
              <a:rPr lang="ka-GE" sz="1400" smtClean="0"/>
              <a:t>სტატისტიკური </a:t>
            </a:r>
            <a:r>
              <a:rPr lang="ka-GE" sz="1400"/>
              <a:t>მონაცემები ციკლოდოლის (გრამებში) იმპორტის, მოხმარების და წლის ბოლოს არსებული </a:t>
            </a:r>
            <a:r>
              <a:rPr lang="ka-GE" sz="1400" smtClean="0"/>
              <a:t>ნაშთების</a:t>
            </a:r>
            <a:r>
              <a:rPr lang="en-US" sz="1400" smtClean="0"/>
              <a:t> </a:t>
            </a:r>
            <a:r>
              <a:rPr lang="ka-GE" sz="1400" smtClean="0"/>
              <a:t>შესახებ </a:t>
            </a:r>
            <a:r>
              <a:rPr lang="en-US" sz="1400" smtClean="0"/>
              <a:t/>
            </a:r>
            <a:br>
              <a:rPr lang="en-US" sz="1400" smtClean="0"/>
            </a:br>
            <a:r>
              <a:rPr lang="en-US" sz="1400" smtClean="0"/>
              <a:t>(</a:t>
            </a:r>
            <a:r>
              <a:rPr lang="ka-GE" sz="1400"/>
              <a:t>2014-201</a:t>
            </a:r>
            <a:r>
              <a:rPr lang="en-US" sz="1400"/>
              <a:t>8</a:t>
            </a:r>
            <a:r>
              <a:rPr lang="ka-GE" sz="1400"/>
              <a:t> წწ</a:t>
            </a:r>
            <a:r>
              <a:rPr lang="en-US" sz="1400" smtClean="0"/>
              <a:t>.</a:t>
            </a:r>
            <a:r>
              <a:rPr lang="ka-GE" sz="1400" smtClean="0"/>
              <a:t> და </a:t>
            </a:r>
            <a:r>
              <a:rPr lang="ka-GE" sz="1400"/>
              <a:t>2019 წლის </a:t>
            </a:r>
            <a:r>
              <a:rPr lang="en-US" sz="1400"/>
              <a:t>I</a:t>
            </a:r>
            <a:r>
              <a:rPr lang="ka-GE" sz="1400"/>
              <a:t> კვარტალი</a:t>
            </a:r>
            <a:r>
              <a:rPr lang="en-US" sz="1400"/>
              <a:t>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798167"/>
              </p:ext>
            </p:extLst>
          </p:nvPr>
        </p:nvGraphicFramePr>
        <p:xfrm>
          <a:off x="228600" y="1752600"/>
          <a:ext cx="8534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9326" y="5943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 smtClean="0"/>
              <a:t>ციკლოდოლის </a:t>
            </a:r>
            <a:r>
              <a:rPr lang="ka-GE" sz="1200" dirty="0"/>
              <a:t>საშუალო წლიური მოხმარება 5 წლის სტატისტიკური მონაცემებით დაახლოებით შეადგენს </a:t>
            </a:r>
            <a:r>
              <a:rPr lang="ka-GE" sz="1200" dirty="0" smtClean="0"/>
              <a:t>16368.41 </a:t>
            </a:r>
            <a:r>
              <a:rPr lang="ka-GE" sz="1200" dirty="0"/>
              <a:t>გრამს.</a:t>
            </a:r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6462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ka-GE" sz="1800" smtClean="0"/>
              <a:t>ციკლოდოლი</a:t>
            </a:r>
            <a:r>
              <a:rPr lang="ka-GE" sz="1600"/>
              <a:t/>
            </a:r>
            <a:br>
              <a:rPr lang="ka-GE" sz="1600"/>
            </a:br>
            <a:r>
              <a:rPr lang="ka-GE" sz="1600"/>
              <a:t/>
            </a:r>
            <a:br>
              <a:rPr lang="ka-GE" sz="1600"/>
            </a:br>
            <a:r>
              <a:rPr lang="ka-GE" sz="1600"/>
              <a:t>2019-2020 წლების </a:t>
            </a:r>
            <a:r>
              <a:rPr lang="ka-GE" sz="1600" smtClean="0"/>
              <a:t> სავარაუდო </a:t>
            </a:r>
            <a:r>
              <a:rPr lang="ka-GE" sz="1600"/>
              <a:t>„შიდა კვოტა</a:t>
            </a:r>
            <a:r>
              <a:rPr lang="ka-GE" sz="1600" smtClean="0"/>
              <a:t>“</a:t>
            </a:r>
            <a:br>
              <a:rPr lang="ka-GE" sz="1600" smtClean="0"/>
            </a:br>
            <a:r>
              <a:rPr lang="ka-GE" sz="1600" smtClean="0"/>
              <a:t>კვოტის </a:t>
            </a:r>
            <a:r>
              <a:rPr lang="ka-GE" sz="1600"/>
              <a:t>დადგენის „ა“ და „ბ“ პრინციპი:</a:t>
            </a:r>
            <a:br>
              <a:rPr lang="ka-GE" sz="1600"/>
            </a:br>
            <a:endParaRPr lang="en-US" sz="1600"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560850"/>
              </p:ext>
            </p:extLst>
          </p:nvPr>
        </p:nvGraphicFramePr>
        <p:xfrm>
          <a:off x="457200" y="2667000"/>
          <a:ext cx="8229599" cy="1021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000"/>
                <a:gridCol w="2250743"/>
                <a:gridCol w="1357952"/>
                <a:gridCol w="1357952"/>
                <a:gridCol w="1357952"/>
              </a:tblGrid>
              <a:tr h="340659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დასახელება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პრინციპი „ა“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პრინციპი „ბ“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06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გამოთვლა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გამოთვლა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 smtClean="0">
                          <a:effectLst/>
                        </a:rPr>
                        <a:t>ციკლოდოლი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 smtClean="0">
                          <a:effectLst/>
                        </a:rPr>
                        <a:t>16178.54– (2650.61÷2</a:t>
                      </a:r>
                      <a:r>
                        <a:rPr lang="ka-GE" sz="1200">
                          <a:effectLst/>
                        </a:rPr>
                        <a:t>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 smtClean="0">
                          <a:effectLst/>
                        </a:rPr>
                        <a:t>15353,24  </a:t>
                      </a:r>
                      <a:r>
                        <a:rPr lang="ka-GE" sz="1200">
                          <a:effectLst/>
                        </a:rPr>
                        <a:t>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 smtClean="0">
                          <a:effectLst/>
                        </a:rPr>
                        <a:t>3727,464 </a:t>
                      </a:r>
                      <a:r>
                        <a:rPr lang="ka-GE" sz="1200">
                          <a:effectLst/>
                        </a:rPr>
                        <a:t>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 smtClean="0">
                          <a:effectLst/>
                        </a:rPr>
                        <a:t>14909.86 </a:t>
                      </a:r>
                      <a:r>
                        <a:rPr lang="ka-GE" sz="1200">
                          <a:effectLst/>
                        </a:rPr>
                        <a:t>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036802"/>
              </p:ext>
            </p:extLst>
          </p:nvPr>
        </p:nvGraphicFramePr>
        <p:xfrm>
          <a:off x="381000" y="4191000"/>
          <a:ext cx="8382000" cy="228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173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ka-GE" sz="2800" smtClean="0"/>
              <a:t>2019</a:t>
            </a:r>
            <a:r>
              <a:rPr lang="en-US" sz="2800" smtClean="0"/>
              <a:t> </a:t>
            </a:r>
            <a:r>
              <a:rPr lang="ka-GE" sz="2800" smtClean="0"/>
              <a:t>და 2020 წლების </a:t>
            </a:r>
            <a:r>
              <a:rPr lang="ka-GE" sz="2800"/>
              <a:t>სავარაუდო „შიდა კვოტები“</a:t>
            </a:r>
            <a:endParaRPr lang="en-US" sz="2800"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838200"/>
            <a:ext cx="86868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/>
              <a:t>დადგენის პრინციპები: </a:t>
            </a:r>
            <a:endParaRPr lang="en-US" sz="1400" smtClean="0"/>
          </a:p>
          <a:p>
            <a:endParaRPr lang="en-US" sz="1400"/>
          </a:p>
          <a:p>
            <a:r>
              <a:rPr lang="ka-GE" sz="1400"/>
              <a:t>ა) 2018 წლისათვის დადგენილ „შიდა კვოტას“ გამოკლებული  იმავე წელს ურეცეპტოდ გაცემული და ჩამორთმეული რაოდენობის  50%.   </a:t>
            </a:r>
            <a:endParaRPr lang="en-US" sz="1400"/>
          </a:p>
          <a:p>
            <a:r>
              <a:rPr lang="ka-GE" sz="1400"/>
              <a:t>ბ) 2017 წლის მეორე კვარტლის დასაწყისიდან 2019 წლის პირველი კვარტლის ჩათვლით (სრული 2 წელი)  მოხმარებული საერთო რაოდენობიდან გამომდინარე - საშუალო კვარტალური ხარჯვის მიხედვით (2 წლის საერთო მოხმარება გაყოფილი 8 კვარტალზე და გამრავლებული 4 კვარტალზე).</a:t>
            </a:r>
            <a:endParaRPr lang="en-US" sz="1400"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732155"/>
              </p:ext>
            </p:extLst>
          </p:nvPr>
        </p:nvGraphicFramePr>
        <p:xfrm>
          <a:off x="457200" y="2989727"/>
          <a:ext cx="8229599" cy="2725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000"/>
                <a:gridCol w="2250743"/>
                <a:gridCol w="1357952"/>
                <a:gridCol w="1357952"/>
                <a:gridCol w="1357952"/>
              </a:tblGrid>
              <a:tr h="340659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დასახელება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პრინციპი „ა“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პრინციპი „ბ“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06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გამოთვლა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გამოთვლა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ბაკლოფენი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56509,15 – (25181,73÷2)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43918,285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10080 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40320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გაბაპენტინი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768 257,95 – (133 707.6 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701404,15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165604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662416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ტროპიკამიდი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300 – („0“ 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300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48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192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ზოპიკლონი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2645,305  – (1167,22  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2061,695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586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2344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ზალეპლონი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993,455  – (21,9 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982,505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8×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32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დექსტრომეტორფანი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2828 – (595 ÷2) 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2530,5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270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1080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0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ბაკლოფენი 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2017 </a:t>
            </a:r>
            <a:r>
              <a:rPr lang="ka-GE" sz="1800"/>
              <a:t>და 2018 წლების დადგენილი კვოტები და 2019-2020 წლების 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305144"/>
              </p:ext>
            </p:extLst>
          </p:nvPr>
        </p:nvGraphicFramePr>
        <p:xfrm>
          <a:off x="457200" y="1600200"/>
          <a:ext cx="80772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696691" y="16764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00051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გაბაპენტინი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 </a:t>
            </a:r>
            <a:r>
              <a:rPr lang="ka-GE" sz="1800"/>
              <a:t>2017 და 2018 წლების დადგენილი კვოტები და </a:t>
            </a:r>
            <a:r>
              <a:rPr lang="ka-GE" sz="1800" smtClean="0"/>
              <a:t>2019-2020 წლების </a:t>
            </a:r>
            <a:r>
              <a:rPr lang="ka-GE" sz="1800"/>
              <a:t>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424148"/>
              </p:ext>
            </p:extLst>
          </p:nvPr>
        </p:nvGraphicFramePr>
        <p:xfrm>
          <a:off x="457200" y="1600200"/>
          <a:ext cx="80772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696691" y="16764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705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ტროპიკამიდი 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2017 და 2018 წლების დადგენილი კვოტები და </a:t>
            </a:r>
            <a:r>
              <a:rPr lang="ka-GE" sz="1800"/>
              <a:t>2019-2020 წლების 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093331"/>
              </p:ext>
            </p:extLst>
          </p:nvPr>
        </p:nvGraphicFramePr>
        <p:xfrm>
          <a:off x="457200" y="1600200"/>
          <a:ext cx="80772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572000" y="16002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34504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ზოპიკლონი 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2017 </a:t>
            </a:r>
            <a:r>
              <a:rPr lang="ka-GE" sz="1800"/>
              <a:t>და 2018 წლების დადგენილი კვოტები და 2019-2020 წლების 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279967"/>
              </p:ext>
            </p:extLst>
          </p:nvPr>
        </p:nvGraphicFramePr>
        <p:xfrm>
          <a:off x="457200" y="1600201"/>
          <a:ext cx="8077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682837" y="1600200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8600" y="605281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smtClean="0"/>
              <a:t>ფარმაცევტული საწარმო შპს „გამა“-მ  2017 </a:t>
            </a:r>
            <a:r>
              <a:rPr lang="ka-GE" sz="1400"/>
              <a:t>წელს </a:t>
            </a:r>
            <a:r>
              <a:rPr lang="ka-GE" sz="1400" smtClean="0"/>
              <a:t>განხორციელა </a:t>
            </a:r>
            <a:r>
              <a:rPr lang="ka-GE" sz="1400"/>
              <a:t>2000 </a:t>
            </a:r>
            <a:r>
              <a:rPr lang="ka-GE" sz="1400" smtClean="0"/>
              <a:t>გრამი ზოპიკლონის სუბსტანციის იმპორტი ფარმაცევტული პროდუქტის „სომნოგამა 7,5მგ“ წარმოების მიზნით.</a:t>
            </a:r>
            <a:endParaRPr lang="en-US" sz="140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39569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ზალეპლონი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 </a:t>
            </a:r>
            <a:r>
              <a:rPr lang="ka-GE" sz="1800"/>
              <a:t>2017 და 2018 წლების დადგენილი კვოტები და</a:t>
            </a:r>
            <a:r>
              <a:rPr lang="ka-GE" sz="1800" smtClean="0"/>
              <a:t> </a:t>
            </a:r>
            <a:r>
              <a:rPr lang="ka-GE" sz="1800"/>
              <a:t>2019-2020 წლების სავარაუდო „შიდა </a:t>
            </a:r>
            <a:r>
              <a:rPr lang="ka-GE" sz="1800" smtClean="0"/>
              <a:t>კვოტა“კვოტის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003066"/>
              </p:ext>
            </p:extLst>
          </p:nvPr>
        </p:nvGraphicFramePr>
        <p:xfrm>
          <a:off x="457200" y="1600200"/>
          <a:ext cx="80772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682837" y="16002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22765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37046"/>
          </a:xfrm>
        </p:spPr>
        <p:txBody>
          <a:bodyPr>
            <a:normAutofit fontScale="90000"/>
          </a:bodyPr>
          <a:lstStyle/>
          <a:p>
            <a:r>
              <a:rPr lang="ka-GE" sz="2000" smtClean="0"/>
              <a:t>დექსტრომეტორფანი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 </a:t>
            </a:r>
            <a:r>
              <a:rPr lang="ka-GE" sz="1800"/>
              <a:t>2017 და 2018 წლების დადგენილი კვოტები და 2019-2020 წლების 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921069"/>
              </p:ext>
            </p:extLst>
          </p:nvPr>
        </p:nvGraphicFramePr>
        <p:xfrm>
          <a:off x="457200" y="1600200"/>
          <a:ext cx="8077200" cy="4038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755073" y="5859075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/>
              <a:t>2018 წელს </a:t>
            </a:r>
            <a:r>
              <a:rPr lang="ka-GE" sz="1400" smtClean="0"/>
              <a:t>ვარგისიანობის </a:t>
            </a:r>
            <a:r>
              <a:rPr lang="ka-GE" sz="1400"/>
              <a:t>ვადის გასვლის გამო განადგურდა  19467.06 გრამი დექსტრომეტორფანის შემცველი კომბინირებული პრეპატატი.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22765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963537"/>
          </a:xfrm>
        </p:spPr>
        <p:txBody>
          <a:bodyPr>
            <a:noAutofit/>
          </a:bodyPr>
          <a:lstStyle/>
          <a:p>
            <a:pPr lvl="0"/>
            <a:r>
              <a:rPr lang="ka-GE" altLang="en-US" sz="1800">
                <a:latin typeface="Calibri" pitchFamily="34" charset="0"/>
                <a:ea typeface="Times New Roman" pitchFamily="18" charset="0"/>
                <a:cs typeface="Sylfaen" pitchFamily="18" charset="0"/>
              </a:rPr>
              <a:t>საქართველოს შრომის, ჯანმრთელობისა და სოციალური დაცვის მინისტრის  2004 წლის 22 იანვრის №22/ნ ბრძანების დანართი 1 </a:t>
            </a:r>
            <a:r>
              <a:rPr lang="ka-GE" altLang="en-US" sz="1800" smtClean="0">
                <a:latin typeface="Calibri" pitchFamily="34" charset="0"/>
                <a:ea typeface="Times New Roman" pitchFamily="18" charset="0"/>
                <a:cs typeface="Sylfaen" pitchFamily="18" charset="0"/>
              </a:rPr>
              <a:t>განსაზღვრული  </a:t>
            </a:r>
            <a:r>
              <a:rPr lang="ka-GE" altLang="en-US" sz="1800">
                <a:latin typeface="Calibri" pitchFamily="34" charset="0"/>
                <a:ea typeface="Times New Roman" pitchFamily="18" charset="0"/>
                <a:cs typeface="Sylfaen" pitchFamily="18" charset="0"/>
              </a:rPr>
              <a:t>სპეციალურ კონტროლს დაქვემდებარებულ ფარმაცევტულ პროდუქტთან გათანაბრებულ </a:t>
            </a:r>
            <a:r>
              <a:rPr lang="en-US" sz="1800" smtClean="0"/>
              <a:t>ცალკეულ </a:t>
            </a:r>
            <a:r>
              <a:rPr lang="en-US" sz="1800"/>
              <a:t>ნივთიერებებზე </a:t>
            </a:r>
            <a:r>
              <a:rPr lang="en-US" sz="1800" smtClean="0"/>
              <a:t>შიდა </a:t>
            </a:r>
            <a:r>
              <a:rPr lang="en-US" sz="1800"/>
              <a:t>კვოტების დადგენის მიზანშეწონილობის საკითხ</a:t>
            </a:r>
            <a:r>
              <a:rPr lang="ka-GE" sz="1800"/>
              <a:t>ი</a:t>
            </a:r>
            <a:r>
              <a:rPr lang="en-US" sz="1800"/>
              <a:t/>
            </a:r>
            <a:br>
              <a:rPr lang="en-US" sz="1800"/>
            </a:br>
            <a:endParaRPr lang="en-US" sz="1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955893"/>
              </p:ext>
            </p:extLst>
          </p:nvPr>
        </p:nvGraphicFramePr>
        <p:xfrm>
          <a:off x="228600" y="2285997"/>
          <a:ext cx="8763000" cy="35052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309"/>
                <a:gridCol w="6798195"/>
                <a:gridCol w="1527496"/>
              </a:tblGrid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№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დასახელება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კვოტა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თიორიდაზინი 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კლოფელინი (მხოლოდ თვალის წვეთები და ამპულები)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768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ნარკოტიკული საშუალებების შემცველი </a:t>
                      </a:r>
                      <a:r>
                        <a:rPr lang="en-US" sz="1800" smtClean="0">
                          <a:effectLst/>
                        </a:rPr>
                        <a:t>კომბ/პრეპარატები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პროპანიდიდი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ქლორპრომაზინი;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ტრიჰექსილფენიდილის </a:t>
                      </a:r>
                      <a:r>
                        <a:rPr lang="en-US" sz="1800" smtClean="0">
                          <a:effectLst/>
                        </a:rPr>
                        <a:t>ჰიდროქლორიდი</a:t>
                      </a:r>
                      <a:r>
                        <a:rPr lang="ka-GE" sz="1800" smtClean="0">
                          <a:effectLst/>
                        </a:rPr>
                        <a:t> (ციკლოდოლი)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02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724</Words>
  <Application>Microsoft Office PowerPoint</Application>
  <PresentationFormat>On-screen Show (4:3)</PresentationFormat>
  <Paragraphs>204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ცალკეულ ნივთიერებებზე ფიქსირებული და შიდა კვოტების დადგენის მიზანშეწონილობის საკითხი </vt:lpstr>
      <vt:lpstr>2019 და 2020 წლების სავარაუდო „შიდა კვოტები“</vt:lpstr>
      <vt:lpstr>ბაკლოფენი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გაბაპენტინი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ტროპიკამიდი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ზოპიკლონი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ზალეპლონი   2017 და 2018 წლების დადგენილი კვოტები და 2019-2020 წლების სავარაუდო „შიდა კვოტა“კვოტის დადგენის „ა“ და „ბ“ პრინციპი: </vt:lpstr>
      <vt:lpstr>დექსტრომეტორფანი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საქართველოს შრომის, ჯანმრთელობისა და სოციალური დაცვის მინისტრის  2004 წლის 22 იანვრის №22/ნ ბრძანების დანართი 1 განსაზღვრული  სპეციალურ კონტროლს დაქვემდებარებულ ფარმაცევტულ პროდუქტთან გათანაბრებულ ცალკეულ ნივთიერებებზე შიდა კვოტების დადგენის მიზანშეწონილობის საკითხი </vt:lpstr>
      <vt:lpstr>PowerPoint Presentation</vt:lpstr>
      <vt:lpstr>PowerPoint Presentation</vt:lpstr>
      <vt:lpstr>თიორიდაზინი  სტატისტიკური მონაცემები თიორიდაზინის (გრამებში) იმპორტის, მოხმარების და წლის ბოლოს არსებული ნაშთების  შესახებ   (2014-2018 წწ. და 2019 წლის I კვარტალი)</vt:lpstr>
      <vt:lpstr>ქლორპრომაზინი   სტატისტიკური მონაცემები ქლორპრომაზინის (გრამებში) იმპორტის, მოხმარების და წლის ბოლოს არსებული ნაშთების შესახებ  (2014-2018 წწ.და 2019 წლის I კვარტალი)</vt:lpstr>
      <vt:lpstr>ტრიჰექსილფენიდილის ჰიდროქლორიდი (ციკლოდოლი)   სტატისტიკური მონაცემები ციკლოდოლის (გრამებში) იმპორტის, მოხმარების და წლის ბოლოს არსებული ნაშთების შესახებ  (2014-2018 წწ. და 2019 წლის I კვარტალი)</vt:lpstr>
      <vt:lpstr>ციკლოდოლი  2019-2020 წლების  სავარაუდო „შიდა კვოტა“ კვოტის დადგენის „ა“ და „ბ“ პრინციპი: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გაბაპენტინი</dc:title>
  <dc:creator>Maia Tsotsoria</dc:creator>
  <cp:lastModifiedBy>Natia Nogaideli</cp:lastModifiedBy>
  <cp:revision>159</cp:revision>
  <cp:lastPrinted>2019-06-10T12:14:23Z</cp:lastPrinted>
  <dcterms:created xsi:type="dcterms:W3CDTF">2006-08-16T00:00:00Z</dcterms:created>
  <dcterms:modified xsi:type="dcterms:W3CDTF">2019-08-30T06:29:40Z</dcterms:modified>
</cp:coreProperties>
</file>